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2" r:id="rId3"/>
    <p:sldId id="263" r:id="rId4"/>
    <p:sldId id="272" r:id="rId5"/>
    <p:sldId id="277" r:id="rId6"/>
    <p:sldId id="276" r:id="rId7"/>
    <p:sldId id="264" r:id="rId8"/>
    <p:sldId id="265" r:id="rId9"/>
    <p:sldId id="270" r:id="rId10"/>
    <p:sldId id="271" r:id="rId11"/>
    <p:sldId id="274" r:id="rId12"/>
    <p:sldId id="275" r:id="rId13"/>
    <p:sldId id="279" r:id="rId14"/>
    <p:sldId id="273" r:id="rId15"/>
    <p:sldId id="256" r:id="rId16"/>
    <p:sldId id="259" r:id="rId17"/>
    <p:sldId id="260" r:id="rId18"/>
    <p:sldId id="261" r:id="rId19"/>
    <p:sldId id="280" r:id="rId20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中間スタイル 1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505E3EF-67EA-436B-97B2-0124C06EBD24}" styleName="中間スタイル 4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86" d="100"/>
          <a:sy n="86" d="100"/>
        </p:scale>
        <p:origin x="131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EEE1-E18A-4D87-A0B1-7297770B62F0}" type="datetimeFigureOut">
              <a:rPr kumimoji="1" lang="ja-JP" altLang="en-US" smtClean="0"/>
              <a:t>2015/7/17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42EB-34FE-4D77-9242-405FBCCED0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353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EEE1-E18A-4D87-A0B1-7297770B62F0}" type="datetimeFigureOut">
              <a:rPr kumimoji="1" lang="ja-JP" altLang="en-US" smtClean="0"/>
              <a:t>2015/7/17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42EB-34FE-4D77-9242-405FBCCED0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6927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EEE1-E18A-4D87-A0B1-7297770B62F0}" type="datetimeFigureOut">
              <a:rPr kumimoji="1" lang="ja-JP" altLang="en-US" smtClean="0"/>
              <a:t>2015/7/17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42EB-34FE-4D77-9242-405FBCCED0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5286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EEE1-E18A-4D87-A0B1-7297770B62F0}" type="datetimeFigureOut">
              <a:rPr kumimoji="1" lang="ja-JP" altLang="en-US" smtClean="0"/>
              <a:t>2015/7/17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42EB-34FE-4D77-9242-405FBCCED0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5346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EEE1-E18A-4D87-A0B1-7297770B62F0}" type="datetimeFigureOut">
              <a:rPr kumimoji="1" lang="ja-JP" altLang="en-US" smtClean="0"/>
              <a:t>2015/7/17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42EB-34FE-4D77-9242-405FBCCED0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9911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EEE1-E18A-4D87-A0B1-7297770B62F0}" type="datetimeFigureOut">
              <a:rPr kumimoji="1" lang="ja-JP" altLang="en-US" smtClean="0"/>
              <a:t>2015/7/17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42EB-34FE-4D77-9242-405FBCCED0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3567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EEE1-E18A-4D87-A0B1-7297770B62F0}" type="datetimeFigureOut">
              <a:rPr kumimoji="1" lang="ja-JP" altLang="en-US" smtClean="0"/>
              <a:t>2015/7/17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42EB-34FE-4D77-9242-405FBCCED0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59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EEE1-E18A-4D87-A0B1-7297770B62F0}" type="datetimeFigureOut">
              <a:rPr kumimoji="1" lang="ja-JP" altLang="en-US" smtClean="0"/>
              <a:t>2015/7/17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42EB-34FE-4D77-9242-405FBCCED0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6854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EEE1-E18A-4D87-A0B1-7297770B62F0}" type="datetimeFigureOut">
              <a:rPr kumimoji="1" lang="ja-JP" altLang="en-US" smtClean="0"/>
              <a:t>2015/7/17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42EB-34FE-4D77-9242-405FBCCED0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3561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EEE1-E18A-4D87-A0B1-7297770B62F0}" type="datetimeFigureOut">
              <a:rPr kumimoji="1" lang="ja-JP" altLang="en-US" smtClean="0"/>
              <a:t>2015/7/17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42EB-34FE-4D77-9242-405FBCCED0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3721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EEE1-E18A-4D87-A0B1-7297770B62F0}" type="datetimeFigureOut">
              <a:rPr kumimoji="1" lang="ja-JP" altLang="en-US" smtClean="0"/>
              <a:t>2015/7/17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42EB-34FE-4D77-9242-405FBCCED0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4452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AEEE1-E18A-4D87-A0B1-7297770B62F0}" type="datetimeFigureOut">
              <a:rPr kumimoji="1" lang="ja-JP" altLang="en-US" smtClean="0"/>
              <a:t>2015/7/17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642EB-34FE-4D77-9242-405FBCCED0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4674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bed.org/users/matsujirushi/code/MjTextileSensor_Hello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eveloper.mbed.org/users/matsujirushi/code/MjTextileSensor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sujirushi/TextileSensorKit/tree/master/Applications/NETMF/NetduinoPlus2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matsujirushi@live.jp" TargetMode="External"/><Relationship Id="rId2" Type="http://schemas.openxmlformats.org/officeDocument/2006/relationships/hyperlink" Target="mailto:info@shibata-technotex.com" TargetMode="Externa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matsujirushi/TextileSensorKit/tree/master/Applications/Arduino/ArduinoUnoR3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856033"/>
            <a:ext cx="7772400" cy="2385007"/>
          </a:xfrm>
        </p:spPr>
        <p:txBody>
          <a:bodyPr>
            <a:normAutofit/>
          </a:bodyPr>
          <a:lstStyle/>
          <a:p>
            <a:r>
              <a:rPr kumimoji="1" lang="ja-JP" altLang="en-US" sz="44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テキスタイルセンサーキット</a:t>
            </a:r>
            <a:r>
              <a:rPr kumimoji="1" lang="en-US" altLang="ja-JP" sz="44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/>
            </a:r>
            <a:br>
              <a:rPr kumimoji="1" lang="en-US" altLang="ja-JP" sz="44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</a:br>
            <a:r>
              <a:rPr kumimoji="1" lang="en-US" altLang="ja-JP" sz="44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Textile Sensor Kit</a:t>
            </a:r>
            <a:endParaRPr kumimoji="1" lang="ja-JP" altLang="en-US" sz="4400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5442603"/>
            <a:ext cx="6858000" cy="561512"/>
          </a:xfrm>
        </p:spPr>
        <p:txBody>
          <a:bodyPr/>
          <a:lstStyle/>
          <a:p>
            <a:r>
              <a:rPr lang="en-US" altLang="ja-JP" dirty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Kazuaki Shibata × Takashi Matsuoka</a:t>
            </a:r>
            <a:endParaRPr kumimoji="1" lang="ja-JP" altLang="en-US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79967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プログラム：</a:t>
            </a:r>
            <a:r>
              <a:rPr lang="en-US" altLang="ja-JP" dirty="0" err="1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mbed</a:t>
            </a:r>
            <a:r>
              <a:rPr lang="en-US" altLang="ja-JP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 LPC1768</a:t>
            </a:r>
            <a:endParaRPr kumimoji="1" lang="ja-JP" altLang="en-US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6919" y="1433692"/>
            <a:ext cx="4650157" cy="470033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テキスト ボックス 3"/>
          <p:cNvSpPr txBox="1"/>
          <p:nvPr/>
        </p:nvSpPr>
        <p:spPr>
          <a:xfrm>
            <a:off x="2411477" y="6165304"/>
            <a:ext cx="66250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>
                <a:hlinkClick r:id="rId3"/>
              </a:rPr>
              <a:t>https://developer.mbed.org/users/matsujirushi/code/MjTextileSensor_Hello</a:t>
            </a:r>
            <a:r>
              <a:rPr lang="en-US" altLang="ja-JP" sz="1600" dirty="0" smtClean="0">
                <a:hlinkClick r:id="rId3"/>
              </a:rPr>
              <a:t>/</a:t>
            </a:r>
            <a:endParaRPr lang="en-US" altLang="ja-JP" sz="1600" dirty="0" smtClean="0"/>
          </a:p>
          <a:p>
            <a:r>
              <a:rPr lang="en-US" altLang="ja-JP" sz="1600" dirty="0">
                <a:hlinkClick r:id="rId4"/>
              </a:rPr>
              <a:t>https://developer.mbed.org/users/matsujirushi/code/MjTextileSensor</a:t>
            </a:r>
            <a:r>
              <a:rPr lang="en-US" altLang="ja-JP" sz="1600" dirty="0" smtClean="0">
                <a:hlinkClick r:id="rId4"/>
              </a:rPr>
              <a:t>/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8386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配線図</a:t>
            </a:r>
            <a:r>
              <a:rPr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：</a:t>
            </a:r>
            <a:r>
              <a:rPr lang="en-US" altLang="ja-JP" dirty="0" err="1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Netduino</a:t>
            </a:r>
            <a:r>
              <a:rPr lang="en-US" altLang="ja-JP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 Plus2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988840"/>
            <a:ext cx="8851699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67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プログラム</a:t>
            </a:r>
            <a:r>
              <a:rPr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：</a:t>
            </a:r>
            <a:r>
              <a:rPr lang="en-US" altLang="ja-JP" dirty="0" err="1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Netduino</a:t>
            </a:r>
            <a:r>
              <a:rPr lang="en-US" altLang="ja-JP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 Plus2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299" y="1412776"/>
            <a:ext cx="5891401" cy="497450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テキスト ボックス 3"/>
          <p:cNvSpPr txBox="1"/>
          <p:nvPr/>
        </p:nvSpPr>
        <p:spPr>
          <a:xfrm>
            <a:off x="722689" y="6400395"/>
            <a:ext cx="841538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ja-JP" sz="1600" dirty="0">
                <a:hlinkClick r:id="rId3"/>
              </a:rPr>
              <a:t>https://</a:t>
            </a:r>
            <a:r>
              <a:rPr lang="en-US" altLang="ja-JP" sz="1600" dirty="0" smtClean="0">
                <a:hlinkClick r:id="rId3"/>
              </a:rPr>
              <a:t>github.com/matsujirushi/TextileSensorKit/tree/master/Applications/NETMF/NetduinoPlus2</a:t>
            </a:r>
            <a:endParaRPr lang="en-US" altLang="ja-JP" sz="1600" dirty="0" smtClean="0"/>
          </a:p>
        </p:txBody>
      </p:sp>
    </p:spTree>
    <p:extLst>
      <p:ext uri="{BB962C8B-B14F-4D97-AF65-F5344CB8AC3E}">
        <p14:creationId xmlns:p14="http://schemas.microsoft.com/office/powerpoint/2010/main" val="3064769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問い合わせ先</a:t>
            </a:r>
            <a:endParaRPr kumimoji="1" lang="ja-JP" altLang="en-US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53844" y="2204864"/>
            <a:ext cx="3664908" cy="6246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kumimoji="1"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“導電織物”に関する問い合わせ</a:t>
            </a:r>
            <a:endParaRPr kumimoji="1" lang="ja-JP" altLang="en-US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691680" y="3068960"/>
            <a:ext cx="5626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  <a:hlinkClick r:id="rId2"/>
              </a:rPr>
              <a:t>info@shibata-technotex.com</a:t>
            </a:r>
            <a:r>
              <a:rPr lang="en-US" altLang="ja-JP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	(</a:t>
            </a:r>
            <a:r>
              <a:rPr lang="en-US" altLang="ja-JP" dirty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Kazuaki Shibata</a:t>
            </a:r>
            <a:r>
              <a:rPr lang="en-US" altLang="ja-JP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)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971600" y="4077072"/>
            <a:ext cx="3647152" cy="6246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kumimoji="1"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センサー基板に関する問い合わせ</a:t>
            </a:r>
            <a:endParaRPr kumimoji="1" lang="ja-JP" altLang="en-US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709436" y="4941168"/>
            <a:ext cx="5857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  <a:hlinkClick r:id="rId3"/>
              </a:rPr>
              <a:t>matsujirushi@live.jp</a:t>
            </a:r>
            <a:r>
              <a:rPr lang="en-US" altLang="ja-JP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		(</a:t>
            </a:r>
            <a:r>
              <a:rPr lang="en-US" altLang="ja-JP" dirty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Takashi Matsuoka</a:t>
            </a:r>
            <a:r>
              <a:rPr lang="en-US" altLang="ja-JP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0809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611560" y="3212976"/>
            <a:ext cx="7886700" cy="7200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技術資料</a:t>
            </a:r>
            <a:endParaRPr lang="ja-JP" altLang="en-US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31999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3022681" y="978051"/>
            <a:ext cx="1926453" cy="19264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テキスタイル</a:t>
            </a:r>
            <a:endParaRPr kumimoji="1" lang="en-US" altLang="ja-JP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  <a:p>
            <a:pPr algn="ctr"/>
            <a:r>
              <a:rPr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センサー基板</a:t>
            </a:r>
            <a:endParaRPr kumimoji="1" lang="ja-JP" altLang="en-US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6165376" y="1519588"/>
            <a:ext cx="843377" cy="843377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導電</a:t>
            </a:r>
            <a:endParaRPr kumimoji="1" lang="en-US" altLang="ja-JP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  <a:p>
            <a:pPr algn="ctr"/>
            <a:r>
              <a:rPr kumimoji="1"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織物</a:t>
            </a:r>
            <a:endParaRPr kumimoji="1" lang="ja-JP" altLang="en-US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cxnSp>
        <p:nvCxnSpPr>
          <p:cNvPr id="9" name="直線コネクタ 8"/>
          <p:cNvCxnSpPr>
            <a:endCxn id="20" idx="1"/>
          </p:cNvCxnSpPr>
          <p:nvPr/>
        </p:nvCxnSpPr>
        <p:spPr>
          <a:xfrm flipV="1">
            <a:off x="4949134" y="884835"/>
            <a:ext cx="1216242" cy="634754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/>
          <p:cNvSpPr/>
          <p:nvPr/>
        </p:nvSpPr>
        <p:spPr>
          <a:xfrm>
            <a:off x="6165376" y="463146"/>
            <a:ext cx="843377" cy="843377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導電</a:t>
            </a:r>
            <a:endParaRPr kumimoji="1" lang="en-US" altLang="ja-JP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  <a:p>
            <a:pPr algn="ctr"/>
            <a:r>
              <a:rPr kumimoji="1"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織物</a:t>
            </a:r>
            <a:endParaRPr kumimoji="1" lang="ja-JP" altLang="en-US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6165375" y="2576029"/>
            <a:ext cx="843377" cy="843377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導電</a:t>
            </a:r>
            <a:endParaRPr kumimoji="1" lang="en-US" altLang="ja-JP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  <a:p>
            <a:pPr algn="ctr"/>
            <a:r>
              <a:rPr kumimoji="1"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織物</a:t>
            </a:r>
            <a:endParaRPr kumimoji="1" lang="ja-JP" altLang="en-US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cxnSp>
        <p:nvCxnSpPr>
          <p:cNvPr id="24" name="直線コネクタ 23"/>
          <p:cNvCxnSpPr>
            <a:endCxn id="21" idx="1"/>
          </p:cNvCxnSpPr>
          <p:nvPr/>
        </p:nvCxnSpPr>
        <p:spPr>
          <a:xfrm>
            <a:off x="4949134" y="2362965"/>
            <a:ext cx="1216241" cy="634753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>
            <a:stCxn id="4" idx="3"/>
            <a:endCxn id="5" idx="1"/>
          </p:cNvCxnSpPr>
          <p:nvPr/>
        </p:nvCxnSpPr>
        <p:spPr>
          <a:xfrm flipV="1">
            <a:off x="4949134" y="1941277"/>
            <a:ext cx="1216242" cy="1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619061" y="1366446"/>
            <a:ext cx="1149659" cy="1149659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マイコン</a:t>
            </a:r>
            <a:endParaRPr kumimoji="1" lang="ja-JP" altLang="en-US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cxnSp>
        <p:nvCxnSpPr>
          <p:cNvPr id="32" name="直線コネクタ 31"/>
          <p:cNvCxnSpPr>
            <a:stCxn id="31" idx="3"/>
            <a:endCxn id="4" idx="1"/>
          </p:cNvCxnSpPr>
          <p:nvPr/>
        </p:nvCxnSpPr>
        <p:spPr>
          <a:xfrm>
            <a:off x="1768720" y="1941276"/>
            <a:ext cx="1253961" cy="2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olid"/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/>
          <p:cNvSpPr txBox="1"/>
          <p:nvPr/>
        </p:nvSpPr>
        <p:spPr>
          <a:xfrm>
            <a:off x="2157117" y="1571944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I</a:t>
            </a:r>
            <a:r>
              <a:rPr kumimoji="1" lang="en-US" altLang="ja-JP" baseline="300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2</a:t>
            </a:r>
            <a:r>
              <a:rPr kumimoji="1" lang="en-US" altLang="ja-JP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C</a:t>
            </a:r>
            <a:endParaRPr kumimoji="1" lang="ja-JP" altLang="en-US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graphicFrame>
        <p:nvGraphicFramePr>
          <p:cNvPr id="38" name="表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538963"/>
              </p:ext>
            </p:extLst>
          </p:nvPr>
        </p:nvGraphicFramePr>
        <p:xfrm>
          <a:off x="448713" y="4443266"/>
          <a:ext cx="3936492" cy="2141337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527467"/>
                <a:gridCol w="648070"/>
                <a:gridCol w="2760955"/>
              </a:tblGrid>
              <a:tr h="3125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1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GND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グランド。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</a:tr>
              <a:tr h="3125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2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VCC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電源。</a:t>
                      </a:r>
                      <a:endParaRPr kumimoji="1" lang="en-US" altLang="ja-JP" sz="1200" dirty="0" smtClean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  <a:p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3.0</a:t>
                      </a:r>
                      <a:r>
                        <a:rPr kumimoji="1" lang="ja-JP" altLang="en-US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5.0V</a:t>
                      </a:r>
                      <a:r>
                        <a:rPr kumimoji="1" lang="ja-JP" altLang="en-US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を供給する。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</a:tr>
              <a:tr h="3125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3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SDA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I</a:t>
                      </a:r>
                      <a:r>
                        <a:rPr kumimoji="1" lang="en-US" altLang="ja-JP" sz="1200" baseline="300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2</a:t>
                      </a:r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C SDA</a:t>
                      </a:r>
                      <a:r>
                        <a:rPr kumimoji="1" lang="ja-JP" altLang="en-US" sz="1200" dirty="0" err="1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。</a:t>
                      </a:r>
                      <a:endParaRPr kumimoji="1" lang="en-US" altLang="ja-JP" sz="1200" dirty="0" smtClean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  <a:p>
                      <a:r>
                        <a:rPr kumimoji="1" lang="ja-JP" altLang="en-US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基板内で</a:t>
                      </a:r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10kΩ</a:t>
                      </a:r>
                      <a:r>
                        <a:rPr kumimoji="1" lang="ja-JP" altLang="en-US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プルアップしている。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</a:tr>
              <a:tr h="3125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4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SCL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I</a:t>
                      </a:r>
                      <a:r>
                        <a:rPr kumimoji="1" lang="en-US" altLang="ja-JP" sz="1200" baseline="300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2</a:t>
                      </a:r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C SCL</a:t>
                      </a:r>
                      <a:r>
                        <a:rPr kumimoji="1" lang="ja-JP" altLang="en-US" sz="1200" dirty="0" err="1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。</a:t>
                      </a:r>
                      <a:endParaRPr kumimoji="1" lang="en-US" altLang="ja-JP" sz="1200" dirty="0" smtClean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  <a:p>
                      <a:r>
                        <a:rPr kumimoji="1" lang="ja-JP" altLang="en-US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基板内で</a:t>
                      </a:r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10kΩ</a:t>
                      </a:r>
                      <a:r>
                        <a:rPr kumimoji="1" lang="ja-JP" altLang="en-US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プルアップしている。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</a:tr>
              <a:tr h="3125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5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RST#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リセット。</a:t>
                      </a:r>
                      <a:endParaRPr kumimoji="1" lang="en-US" altLang="ja-JP" sz="1200" dirty="0" smtClean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  <a:p>
                      <a:r>
                        <a:rPr kumimoji="1" lang="ja-JP" altLang="en-US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基板内でプルアップしている。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9" name="表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149492"/>
              </p:ext>
            </p:extLst>
          </p:nvPr>
        </p:nvGraphicFramePr>
        <p:xfrm>
          <a:off x="5046957" y="4447696"/>
          <a:ext cx="3409025" cy="769737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096003"/>
                <a:gridCol w="2313022"/>
              </a:tblGrid>
              <a:tr h="3125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GND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グランド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</a:tr>
              <a:tr h="3125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P1</a:t>
                      </a:r>
                      <a:r>
                        <a:rPr kumimoji="1" lang="ja-JP" altLang="en-US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10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導電織物の接続端子。</a:t>
                      </a:r>
                      <a:endParaRPr kumimoji="1" lang="en-US" altLang="ja-JP" sz="1200" dirty="0" smtClean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  <a:p>
                      <a:r>
                        <a:rPr kumimoji="1" lang="ja-JP" altLang="en-US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最大１０個まで接続できる。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2" name="テキスト ボックス 41"/>
          <p:cNvSpPr txBox="1"/>
          <p:nvPr/>
        </p:nvSpPr>
        <p:spPr>
          <a:xfrm>
            <a:off x="443896" y="403842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マイコン接続コネクタ</a:t>
            </a:r>
            <a:endParaRPr kumimoji="1" lang="ja-JP" altLang="en-US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5057467" y="403842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センサー接続コネクタ</a:t>
            </a:r>
            <a:endParaRPr kumimoji="1" lang="ja-JP" altLang="en-US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2" name="右中かっこ 1"/>
          <p:cNvSpPr/>
          <p:nvPr/>
        </p:nvSpPr>
        <p:spPr>
          <a:xfrm>
            <a:off x="7118719" y="463146"/>
            <a:ext cx="303434" cy="2956260"/>
          </a:xfrm>
          <a:prstGeom prst="rightBrace">
            <a:avLst>
              <a:gd name="adj1" fmla="val 68034"/>
              <a:gd name="adj2" fmla="val 83265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7529815" y="2745716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最多</a:t>
            </a:r>
            <a:r>
              <a:rPr kumimoji="1" lang="en-US" altLang="ja-JP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10</a:t>
            </a:r>
            <a:r>
              <a:rPr kumimoji="1"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個</a:t>
            </a:r>
            <a:endParaRPr kumimoji="1" lang="ja-JP" altLang="en-US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2270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I</a:t>
            </a:r>
            <a:r>
              <a:rPr kumimoji="1" lang="en-US" altLang="ja-JP" baseline="300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2</a:t>
            </a:r>
            <a:r>
              <a:rPr kumimoji="1" lang="en-US" altLang="ja-JP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C</a:t>
            </a:r>
            <a:r>
              <a:rPr kumimoji="1"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インターフェイス</a:t>
            </a:r>
            <a:endParaRPr kumimoji="1" lang="ja-JP" altLang="en-US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cxnSp>
        <p:nvCxnSpPr>
          <p:cNvPr id="10" name="直線コネクタ 9"/>
          <p:cNvCxnSpPr/>
          <p:nvPr/>
        </p:nvCxnSpPr>
        <p:spPr>
          <a:xfrm>
            <a:off x="5417820" y="2317558"/>
            <a:ext cx="1455420" cy="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20090" y="1875640"/>
            <a:ext cx="1364411" cy="883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>
                <a:solidFill>
                  <a:schemeClr val="tx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書き込</a:t>
            </a:r>
            <a:r>
              <a:rPr lang="ja-JP" altLang="en-US" sz="2000" dirty="0" smtClean="0">
                <a:solidFill>
                  <a:schemeClr val="tx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み</a:t>
            </a:r>
            <a:endParaRPr kumimoji="1" lang="ja-JP" altLang="en-US" sz="2000" dirty="0">
              <a:solidFill>
                <a:schemeClr val="tx1"/>
              </a:solidFill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20090" y="3282751"/>
            <a:ext cx="1364411" cy="883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 smtClean="0">
                <a:solidFill>
                  <a:schemeClr val="tx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読み出し</a:t>
            </a:r>
            <a:endParaRPr kumimoji="1" lang="ja-JP" altLang="en-US" sz="2000" dirty="0">
              <a:solidFill>
                <a:schemeClr val="tx1"/>
              </a:solidFill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2285408" y="1826813"/>
            <a:ext cx="980336" cy="9814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アドレス</a:t>
            </a:r>
            <a:endParaRPr lang="en-US" altLang="ja-JP" sz="1200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3304256" y="1826813"/>
            <a:ext cx="980336" cy="98149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コマンド</a:t>
            </a:r>
            <a:endParaRPr lang="en-US" altLang="ja-JP" sz="1200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4323104" y="1826813"/>
            <a:ext cx="980336" cy="9814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データ</a:t>
            </a:r>
            <a:endParaRPr lang="en-US" altLang="ja-JP" sz="1200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6984730" y="1826813"/>
            <a:ext cx="980336" cy="9814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データ</a:t>
            </a:r>
            <a:endParaRPr lang="en-US" altLang="ja-JP" sz="1200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>
            <a:off x="5417820" y="3724669"/>
            <a:ext cx="1455420" cy="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正方形/長方形 32"/>
          <p:cNvSpPr/>
          <p:nvPr/>
        </p:nvSpPr>
        <p:spPr>
          <a:xfrm>
            <a:off x="2285408" y="3233924"/>
            <a:ext cx="980336" cy="9814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アドレス</a:t>
            </a:r>
            <a:endParaRPr lang="en-US" altLang="ja-JP" sz="1200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3304256" y="3233924"/>
            <a:ext cx="980336" cy="9814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レスポンス</a:t>
            </a:r>
            <a:endParaRPr lang="en-US" altLang="ja-JP" sz="1200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4323104" y="3233924"/>
            <a:ext cx="980336" cy="9814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データ</a:t>
            </a:r>
            <a:endParaRPr lang="en-US" altLang="ja-JP" sz="1200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984730" y="3233924"/>
            <a:ext cx="980336" cy="9814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データ</a:t>
            </a:r>
            <a:endParaRPr lang="en-US" altLang="ja-JP" sz="1200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1695772" y="5131780"/>
            <a:ext cx="419730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30238" indent="-630238">
              <a:buFont typeface="Wingdings" panose="05000000000000000000" pitchFamily="2" charset="2"/>
              <a:buChar char="ü"/>
            </a:pPr>
            <a:r>
              <a:rPr lang="ja-JP" altLang="en-US" sz="28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プルアップ抵抗不要</a:t>
            </a:r>
            <a:endParaRPr lang="en-US" altLang="ja-JP" sz="2800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  <a:p>
            <a:pPr marL="630238" indent="-630238">
              <a:buFont typeface="Wingdings" panose="05000000000000000000" pitchFamily="2" charset="2"/>
              <a:buChar char="ü"/>
            </a:pPr>
            <a:r>
              <a:rPr kumimoji="1" lang="ja-JP" altLang="en-US" sz="28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通信速度　～</a:t>
            </a:r>
            <a:r>
              <a:rPr kumimoji="1" lang="en-US" altLang="ja-JP" sz="28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400KHz</a:t>
            </a:r>
          </a:p>
          <a:p>
            <a:pPr marL="630238" indent="-630238">
              <a:buFont typeface="Wingdings" panose="05000000000000000000" pitchFamily="2" charset="2"/>
              <a:buChar char="ü"/>
            </a:pPr>
            <a:r>
              <a:rPr lang="ja-JP" altLang="en-US" sz="28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アドレス </a:t>
            </a:r>
            <a:r>
              <a:rPr lang="en-US" altLang="ja-JP" sz="28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0x84</a:t>
            </a:r>
            <a:endParaRPr kumimoji="1" lang="ja-JP" altLang="en-US" sz="2800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cxnSp>
        <p:nvCxnSpPr>
          <p:cNvPr id="38" name="直線コネクタ 37"/>
          <p:cNvCxnSpPr/>
          <p:nvPr/>
        </p:nvCxnSpPr>
        <p:spPr>
          <a:xfrm>
            <a:off x="2285408" y="4434520"/>
            <a:ext cx="980336" cy="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olid"/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/>
          <p:cNvSpPr txBox="1"/>
          <p:nvPr/>
        </p:nvSpPr>
        <p:spPr>
          <a:xfrm>
            <a:off x="2414740" y="443452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1byte</a:t>
            </a:r>
            <a:endParaRPr kumimoji="1" lang="ja-JP" altLang="en-US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0096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ja-JP" altLang="en-US" dirty="0">
                <a:solidFill>
                  <a:schemeClr val="bg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コマンド</a:t>
            </a:r>
            <a:endParaRPr kumimoji="1" lang="ja-JP" altLang="en-US" dirty="0">
              <a:solidFill>
                <a:schemeClr val="bg1"/>
              </a:solidFill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538693"/>
              </p:ext>
            </p:extLst>
          </p:nvPr>
        </p:nvGraphicFramePr>
        <p:xfrm>
          <a:off x="628650" y="2187746"/>
          <a:ext cx="7886701" cy="952617"/>
        </p:xfrm>
        <a:graphic>
          <a:graphicData uri="http://schemas.openxmlformats.org/drawingml/2006/table">
            <a:tbl>
              <a:tblPr firstRow="1">
                <a:tableStyleId>{0505E3EF-67EA-436B-97B2-0124C06EBD24}</a:tableStyleId>
              </a:tblPr>
              <a:tblGrid>
                <a:gridCol w="574675"/>
                <a:gridCol w="574675"/>
                <a:gridCol w="3058160"/>
                <a:gridCol w="3058160"/>
                <a:gridCol w="621031"/>
              </a:tblGrid>
              <a:tr h="31253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コマンド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データ長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説明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データ</a:t>
                      </a:r>
                      <a:endParaRPr kumimoji="1" lang="en-US" altLang="ja-JP" sz="1200" dirty="0" smtClean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レスポンス</a:t>
                      </a:r>
                      <a:endParaRPr kumimoji="1" lang="en-US" altLang="ja-JP" sz="1200" dirty="0" smtClean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</a:tr>
              <a:tr h="3125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0x00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0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ファームウェアバージョンを取得する。</a:t>
                      </a:r>
                      <a:endParaRPr kumimoji="1" lang="en-US" altLang="ja-JP" sz="1200" dirty="0" smtClean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-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0x80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6879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438105"/>
              </p:ext>
            </p:extLst>
          </p:nvPr>
        </p:nvGraphicFramePr>
        <p:xfrm>
          <a:off x="628650" y="2187746"/>
          <a:ext cx="7885430" cy="1737360"/>
        </p:xfrm>
        <a:graphic>
          <a:graphicData uri="http://schemas.openxmlformats.org/drawingml/2006/table">
            <a:tbl>
              <a:tblPr firstRow="1">
                <a:tableStyleId>{0505E3EF-67EA-436B-97B2-0124C06EBD24}</a:tableStyleId>
              </a:tblPr>
              <a:tblGrid>
                <a:gridCol w="574675"/>
                <a:gridCol w="574675"/>
                <a:gridCol w="3058160"/>
                <a:gridCol w="3677920"/>
              </a:tblGrid>
              <a:tr h="31253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レスポンス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データ長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説明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データ</a:t>
                      </a:r>
                      <a:endParaRPr kumimoji="1" lang="en-US" altLang="ja-JP" sz="1200" dirty="0" smtClean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</a:tr>
              <a:tr h="3125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0x80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2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ファームウェアバージョン。</a:t>
                      </a:r>
                      <a:endParaRPr kumimoji="1" lang="en-US" altLang="ja-JP" sz="1200" dirty="0" smtClean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0:uint8:</a:t>
                      </a:r>
                      <a:r>
                        <a:rPr kumimoji="1" lang="ja-JP" altLang="en-US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マイナーバージョン</a:t>
                      </a:r>
                      <a:endParaRPr kumimoji="1" lang="en-US" altLang="ja-JP" sz="1200" dirty="0" smtClean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  <a:p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1:uint8:</a:t>
                      </a:r>
                      <a:r>
                        <a:rPr kumimoji="1" lang="ja-JP" altLang="en-US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メジャーバージョン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</a:tr>
              <a:tr h="3125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0xFF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10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センサー値。</a:t>
                      </a:r>
                      <a:endParaRPr kumimoji="1" lang="en-US" altLang="ja-JP" sz="1200" dirty="0" smtClean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0:uint8:ch1</a:t>
                      </a:r>
                      <a:r>
                        <a:rPr kumimoji="1" lang="ja-JP" altLang="en-US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センサー値</a:t>
                      </a:r>
                      <a:endParaRPr kumimoji="1" lang="en-US" altLang="ja-JP" sz="1200" dirty="0" smtClean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  <a:p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…</a:t>
                      </a:r>
                    </a:p>
                    <a:p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9:uint8:ch10</a:t>
                      </a:r>
                      <a:r>
                        <a:rPr kumimoji="1" lang="ja-JP" altLang="en-US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センサー値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ja-JP" altLang="en-US" dirty="0">
                <a:solidFill>
                  <a:schemeClr val="bg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レスポンス</a:t>
            </a:r>
            <a:endParaRPr kumimoji="1" lang="ja-JP" altLang="en-US" dirty="0">
              <a:solidFill>
                <a:schemeClr val="bg1"/>
              </a:solidFill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75586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下矢印 7"/>
          <p:cNvSpPr/>
          <p:nvPr/>
        </p:nvSpPr>
        <p:spPr>
          <a:xfrm>
            <a:off x="2423603" y="2610035"/>
            <a:ext cx="1269507" cy="4208018"/>
          </a:xfrm>
          <a:prstGeom prst="downArrow">
            <a:avLst>
              <a:gd name="adj1" fmla="val 50000"/>
              <a:gd name="adj2" fmla="val 2832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キャリブレーション</a:t>
            </a:r>
            <a:endParaRPr kumimoji="1" lang="ja-JP" altLang="en-US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1646213" y="3025126"/>
            <a:ext cx="2837008" cy="85720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LED</a:t>
            </a:r>
            <a:r>
              <a:rPr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が点滅（５秒）</a:t>
            </a:r>
            <a:endParaRPr lang="en-US" altLang="ja-JP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1646213" y="4155376"/>
            <a:ext cx="2837008" cy="8572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LED</a:t>
            </a:r>
            <a:r>
              <a:rPr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が</a:t>
            </a:r>
            <a:r>
              <a:rPr lang="ja-JP" altLang="en-US" dirty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点灯</a:t>
            </a:r>
            <a:r>
              <a:rPr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（２０秒）</a:t>
            </a:r>
            <a:endParaRPr lang="en-US" altLang="ja-JP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1646213" y="5310487"/>
            <a:ext cx="2837008" cy="8572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LED</a:t>
            </a:r>
            <a:r>
              <a:rPr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が消灯</a:t>
            </a:r>
            <a:endParaRPr lang="en-US" altLang="ja-JP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16" name="強調線吹き出し 2 15"/>
          <p:cNvSpPr/>
          <p:nvPr/>
        </p:nvSpPr>
        <p:spPr>
          <a:xfrm>
            <a:off x="5393775" y="3257563"/>
            <a:ext cx="3162115" cy="381231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2087"/>
              <a:gd name="adj6" fmla="val -2673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dirty="0" smtClean="0">
                <a:solidFill>
                  <a:schemeClr val="tx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非接触の状態を記憶する</a:t>
            </a:r>
            <a:endParaRPr kumimoji="1" lang="ja-JP" altLang="en-US" dirty="0">
              <a:solidFill>
                <a:schemeClr val="tx1"/>
              </a:solidFill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17" name="強調線吹き出し 2 16"/>
          <p:cNvSpPr/>
          <p:nvPr/>
        </p:nvSpPr>
        <p:spPr>
          <a:xfrm>
            <a:off x="5393775" y="4388266"/>
            <a:ext cx="3162115" cy="381231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5927"/>
              <a:gd name="adj6" fmla="val -1915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dirty="0" smtClean="0">
                <a:solidFill>
                  <a:schemeClr val="tx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接触の状態を記憶する</a:t>
            </a:r>
            <a:endParaRPr kumimoji="1" lang="ja-JP" altLang="en-US" dirty="0">
              <a:solidFill>
                <a:schemeClr val="tx1"/>
              </a:solidFill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18" name="右中かっこ 17"/>
          <p:cNvSpPr/>
          <p:nvPr/>
        </p:nvSpPr>
        <p:spPr>
          <a:xfrm>
            <a:off x="4500975" y="4155376"/>
            <a:ext cx="248576" cy="857205"/>
          </a:xfrm>
          <a:prstGeom prst="rightBrace">
            <a:avLst>
              <a:gd name="adj1" fmla="val 40476"/>
              <a:gd name="adj2" fmla="val 5828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515564" y="1752830"/>
            <a:ext cx="3127457" cy="857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chemeClr val="tx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スイッチを２秒以上、押す</a:t>
            </a:r>
            <a:endParaRPr lang="en-US" altLang="ja-JP" dirty="0" smtClean="0">
              <a:solidFill>
                <a:schemeClr val="tx1"/>
              </a:solidFill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5174632" y="5877272"/>
            <a:ext cx="3600400" cy="857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4500" indent="-444500" algn="ctr"/>
            <a:r>
              <a:rPr lang="en-US" altLang="ja-JP" dirty="0" smtClean="0">
                <a:solidFill>
                  <a:schemeClr val="tx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※</a:t>
            </a:r>
            <a:r>
              <a:rPr lang="ja-JP" altLang="en-US" dirty="0" smtClean="0">
                <a:solidFill>
                  <a:schemeClr val="tx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　キャリブレーション結果は、内蔵</a:t>
            </a:r>
            <a:r>
              <a:rPr lang="en-US" altLang="ja-JP" dirty="0" smtClean="0">
                <a:solidFill>
                  <a:schemeClr val="tx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EEPROM</a:t>
            </a:r>
            <a:r>
              <a:rPr lang="ja-JP" altLang="en-US" dirty="0" smtClean="0">
                <a:solidFill>
                  <a:schemeClr val="tx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に記憶します。</a:t>
            </a:r>
            <a:endParaRPr lang="en-US" altLang="ja-JP" dirty="0" smtClean="0">
              <a:solidFill>
                <a:schemeClr val="tx1"/>
              </a:solidFill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7847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607" y="404664"/>
            <a:ext cx="6399840" cy="3131037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922771" y="4005064"/>
            <a:ext cx="73335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導電性材料を織りこんだ導電性織物</a:t>
            </a:r>
            <a:endParaRPr lang="en-US" altLang="ja-JP" sz="2800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  <a:p>
            <a:pPr algn="ctr"/>
            <a:r>
              <a:rPr lang="ja-JP" altLang="en-US" sz="28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“導電織物”</a:t>
            </a:r>
            <a:endParaRPr lang="en-US" altLang="ja-JP" sz="2800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  <a:p>
            <a:pPr algn="ctr"/>
            <a:r>
              <a:rPr lang="ja-JP" altLang="en-US" sz="28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を手軽に試すことができるキットです。</a:t>
            </a:r>
            <a:endParaRPr kumimoji="1" lang="ja-JP" altLang="en-US" sz="2800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95158" y="6237312"/>
            <a:ext cx="7788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※</a:t>
            </a:r>
            <a:r>
              <a:rPr lang="ja-JP" altLang="en-US" sz="20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　手軽とはいえ、マイコンとプログラミングの知識が必要です。</a:t>
            </a:r>
            <a:endParaRPr kumimoji="1" lang="ja-JP" altLang="en-US" sz="2000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85553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772816"/>
            <a:ext cx="3311728" cy="301036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4067944" y="2800943"/>
            <a:ext cx="47711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30238" indent="-630238">
              <a:buFont typeface="Wingdings" panose="05000000000000000000" pitchFamily="2" charset="2"/>
              <a:buChar char="ü"/>
            </a:pPr>
            <a:r>
              <a:rPr kumimoji="1" lang="en-US" altLang="ja-JP" sz="28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0</a:t>
            </a:r>
            <a:r>
              <a:rPr kumimoji="1" lang="ja-JP" altLang="en-US" sz="28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～</a:t>
            </a:r>
            <a:r>
              <a:rPr kumimoji="1" lang="en-US" altLang="ja-JP" sz="28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255</a:t>
            </a:r>
          </a:p>
          <a:p>
            <a:pPr marL="630238" indent="-630238">
              <a:buFont typeface="Wingdings" panose="05000000000000000000" pitchFamily="2" charset="2"/>
              <a:buChar char="ü"/>
            </a:pPr>
            <a:r>
              <a:rPr lang="ja-JP" altLang="en-US" sz="2800" dirty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触</a:t>
            </a:r>
            <a:r>
              <a:rPr lang="ja-JP" altLang="en-US" sz="28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ると数値が大きくなる</a:t>
            </a:r>
            <a:endParaRPr kumimoji="1" lang="ja-JP" altLang="en-US" sz="2800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99592" y="5416376"/>
            <a:ext cx="73335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“導電織物”</a:t>
            </a:r>
            <a:endParaRPr lang="en-US" altLang="ja-JP" sz="2800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  <a:p>
            <a:pPr algn="ctr"/>
            <a:r>
              <a:rPr lang="ja-JP" altLang="en-US" sz="28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に触った感じを得ることができます。</a:t>
            </a:r>
            <a:endParaRPr lang="en-US" altLang="ja-JP" sz="2800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なにができるのか？</a:t>
            </a:r>
            <a:endParaRPr kumimoji="1" lang="ja-JP" altLang="en-US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6511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3661035" y="2565312"/>
            <a:ext cx="1926453" cy="19264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テキスタイル</a:t>
            </a:r>
            <a:endParaRPr kumimoji="1" lang="en-US" altLang="ja-JP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  <a:p>
            <a:pPr algn="ctr"/>
            <a:r>
              <a:rPr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センサー基板</a:t>
            </a:r>
            <a:endParaRPr kumimoji="1" lang="ja-JP" altLang="en-US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6803730" y="3106849"/>
            <a:ext cx="843377" cy="843377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導電</a:t>
            </a:r>
            <a:endParaRPr kumimoji="1" lang="en-US" altLang="ja-JP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  <a:p>
            <a:pPr algn="ctr"/>
            <a:r>
              <a:rPr kumimoji="1"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織物</a:t>
            </a:r>
            <a:endParaRPr kumimoji="1" lang="ja-JP" altLang="en-US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cxnSp>
        <p:nvCxnSpPr>
          <p:cNvPr id="9" name="直線コネクタ 8"/>
          <p:cNvCxnSpPr>
            <a:endCxn id="20" idx="1"/>
          </p:cNvCxnSpPr>
          <p:nvPr/>
        </p:nvCxnSpPr>
        <p:spPr>
          <a:xfrm flipV="1">
            <a:off x="5587488" y="2472096"/>
            <a:ext cx="1216242" cy="634754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/>
          <p:cNvSpPr/>
          <p:nvPr/>
        </p:nvSpPr>
        <p:spPr>
          <a:xfrm>
            <a:off x="6803730" y="2050407"/>
            <a:ext cx="843377" cy="843377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導電</a:t>
            </a:r>
            <a:endParaRPr kumimoji="1" lang="en-US" altLang="ja-JP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  <a:p>
            <a:pPr algn="ctr"/>
            <a:r>
              <a:rPr kumimoji="1"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織物</a:t>
            </a:r>
            <a:endParaRPr kumimoji="1" lang="ja-JP" altLang="en-US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6803729" y="4163290"/>
            <a:ext cx="843377" cy="843377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導電</a:t>
            </a:r>
            <a:endParaRPr kumimoji="1" lang="en-US" altLang="ja-JP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  <a:p>
            <a:pPr algn="ctr"/>
            <a:r>
              <a:rPr kumimoji="1"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織物</a:t>
            </a:r>
            <a:endParaRPr kumimoji="1" lang="ja-JP" altLang="en-US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cxnSp>
        <p:nvCxnSpPr>
          <p:cNvPr id="24" name="直線コネクタ 23"/>
          <p:cNvCxnSpPr>
            <a:endCxn id="21" idx="1"/>
          </p:cNvCxnSpPr>
          <p:nvPr/>
        </p:nvCxnSpPr>
        <p:spPr>
          <a:xfrm>
            <a:off x="5587488" y="3950226"/>
            <a:ext cx="1216241" cy="634753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>
            <a:stCxn id="4" idx="3"/>
            <a:endCxn id="5" idx="1"/>
          </p:cNvCxnSpPr>
          <p:nvPr/>
        </p:nvCxnSpPr>
        <p:spPr>
          <a:xfrm flipV="1">
            <a:off x="5587488" y="3528538"/>
            <a:ext cx="1216242" cy="1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1257415" y="2953707"/>
            <a:ext cx="1149659" cy="11496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マイコン</a:t>
            </a:r>
            <a:endParaRPr kumimoji="1" lang="ja-JP" altLang="en-US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cxnSp>
        <p:nvCxnSpPr>
          <p:cNvPr id="32" name="直線コネクタ 31"/>
          <p:cNvCxnSpPr>
            <a:stCxn id="31" idx="3"/>
            <a:endCxn id="4" idx="1"/>
          </p:cNvCxnSpPr>
          <p:nvPr/>
        </p:nvCxnSpPr>
        <p:spPr>
          <a:xfrm>
            <a:off x="2407074" y="3528537"/>
            <a:ext cx="1253961" cy="2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olid"/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/>
          <p:cNvSpPr txBox="1"/>
          <p:nvPr/>
        </p:nvSpPr>
        <p:spPr>
          <a:xfrm>
            <a:off x="2795471" y="3159205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I</a:t>
            </a:r>
            <a:r>
              <a:rPr kumimoji="1" lang="en-US" altLang="ja-JP" baseline="300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2</a:t>
            </a:r>
            <a:r>
              <a:rPr kumimoji="1" lang="en-US" altLang="ja-JP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C</a:t>
            </a:r>
            <a:endParaRPr kumimoji="1" lang="ja-JP" altLang="en-US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内容</a:t>
            </a:r>
            <a:r>
              <a:rPr lang="ja-JP" altLang="en-US" dirty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物</a:t>
            </a:r>
            <a:endParaRPr kumimoji="1" lang="ja-JP" altLang="en-US" dirty="0"/>
          </a:p>
        </p:txBody>
      </p:sp>
      <p:sp>
        <p:nvSpPr>
          <p:cNvPr id="6" name="角丸四角形 5"/>
          <p:cNvSpPr/>
          <p:nvPr/>
        </p:nvSpPr>
        <p:spPr>
          <a:xfrm>
            <a:off x="3372928" y="1613139"/>
            <a:ext cx="4528868" cy="3821502"/>
          </a:xfrm>
          <a:prstGeom prst="roundRect">
            <a:avLst>
              <a:gd name="adj" fmla="val 10798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強調線吹き出し 2 21"/>
          <p:cNvSpPr/>
          <p:nvPr/>
        </p:nvSpPr>
        <p:spPr>
          <a:xfrm>
            <a:off x="5705750" y="5688161"/>
            <a:ext cx="3258738" cy="381231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58351"/>
              <a:gd name="adj6" fmla="val -245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dirty="0" smtClean="0">
                <a:solidFill>
                  <a:schemeClr val="tx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キットに含まれている部分</a:t>
            </a:r>
            <a:endParaRPr kumimoji="1" lang="ja-JP" altLang="en-US" dirty="0">
              <a:solidFill>
                <a:schemeClr val="tx1"/>
              </a:solidFill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9477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使い</a:t>
            </a:r>
            <a:r>
              <a:rPr lang="ja-JP" altLang="en-US" dirty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方</a:t>
            </a:r>
            <a:endParaRPr kumimoji="1" lang="ja-JP" altLang="en-US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51520" y="1916832"/>
            <a:ext cx="759246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30238" indent="-630238">
              <a:buFont typeface="+mj-lt"/>
              <a:buAutoNum type="arabicPeriod"/>
            </a:pPr>
            <a:r>
              <a:rPr lang="ja-JP" altLang="en-US" sz="24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“導電織物”で作品（ぬいぐるみ等）を作ります。</a:t>
            </a:r>
            <a:endParaRPr lang="en-US" altLang="ja-JP" sz="2400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  <a:p>
            <a:pPr marL="630238" indent="-630238">
              <a:buFont typeface="+mj-lt"/>
              <a:buAutoNum type="arabicPeriod"/>
            </a:pPr>
            <a:endParaRPr lang="en-US" altLang="ja-JP" sz="2400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  <a:p>
            <a:pPr marL="630238" indent="-630238">
              <a:buFont typeface="+mj-lt"/>
              <a:buAutoNum type="arabicPeriod"/>
            </a:pPr>
            <a:r>
              <a:rPr kumimoji="1" lang="ja-JP" altLang="en-US" sz="24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“導電織物”とセンサー基板を接続します。</a:t>
            </a:r>
            <a:endParaRPr kumimoji="1" lang="en-US" altLang="ja-JP" sz="2400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  <a:p>
            <a:pPr marL="630238" indent="-630238">
              <a:buFont typeface="+mj-lt"/>
              <a:buAutoNum type="arabicPeriod"/>
            </a:pPr>
            <a:endParaRPr kumimoji="1" lang="en-US" altLang="ja-JP" sz="2400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  <a:p>
            <a:pPr marL="630238" indent="-630238">
              <a:buFont typeface="+mj-lt"/>
              <a:buAutoNum type="arabicPeriod"/>
            </a:pPr>
            <a:r>
              <a:rPr lang="ja-JP" altLang="en-US" sz="24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センサー基板とマイコンを接続します。</a:t>
            </a:r>
            <a:endParaRPr lang="en-US" altLang="ja-JP" sz="2400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  <a:p>
            <a:pPr marL="630238" indent="-630238">
              <a:buFont typeface="+mj-lt"/>
              <a:buAutoNum type="arabicPeriod"/>
            </a:pPr>
            <a:endParaRPr kumimoji="1" lang="en-US" altLang="ja-JP" sz="2400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  <a:p>
            <a:pPr marL="630238" indent="-630238">
              <a:buFont typeface="+mj-lt"/>
              <a:buAutoNum type="arabicPeriod"/>
            </a:pPr>
            <a:r>
              <a:rPr kumimoji="1" lang="ja-JP" altLang="en-US" sz="24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電源</a:t>
            </a:r>
            <a:r>
              <a:rPr kumimoji="1" lang="en-US" altLang="ja-JP" sz="24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ON</a:t>
            </a:r>
            <a:r>
              <a:rPr kumimoji="1" lang="ja-JP" altLang="en-US" sz="24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して、キャリブレーションします。</a:t>
            </a:r>
            <a:endParaRPr kumimoji="1" lang="en-US" altLang="ja-JP" sz="2400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  <a:p>
            <a:pPr marL="630238" indent="-630238">
              <a:buFont typeface="+mj-lt"/>
              <a:buAutoNum type="arabicPeriod"/>
            </a:pPr>
            <a:endParaRPr kumimoji="1" lang="en-US" altLang="ja-JP" sz="2400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  <a:p>
            <a:pPr marL="630238" indent="-630238">
              <a:buFont typeface="+mj-lt"/>
              <a:buAutoNum type="arabicPeriod"/>
            </a:pPr>
            <a:r>
              <a:rPr kumimoji="1" lang="ja-JP" altLang="en-US" sz="24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マイコンのプログラムを作成します。</a:t>
            </a:r>
            <a:endParaRPr kumimoji="1" lang="ja-JP" altLang="en-US" sz="2400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83823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下矢印 7"/>
          <p:cNvSpPr/>
          <p:nvPr/>
        </p:nvSpPr>
        <p:spPr>
          <a:xfrm>
            <a:off x="2423603" y="2610035"/>
            <a:ext cx="1269507" cy="4208018"/>
          </a:xfrm>
          <a:prstGeom prst="downArrow">
            <a:avLst>
              <a:gd name="adj1" fmla="val 50000"/>
              <a:gd name="adj2" fmla="val 2832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キャリブレーション</a:t>
            </a:r>
            <a:endParaRPr kumimoji="1" lang="ja-JP" altLang="en-US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1515564" y="1752830"/>
            <a:ext cx="3127457" cy="857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chemeClr val="tx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スイッチを２秒以上、押す</a:t>
            </a:r>
            <a:endParaRPr lang="en-US" altLang="ja-JP" dirty="0" smtClean="0">
              <a:solidFill>
                <a:schemeClr val="tx1"/>
              </a:solidFill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1646213" y="3025126"/>
            <a:ext cx="2837008" cy="85720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LED</a:t>
            </a:r>
            <a:r>
              <a:rPr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が点滅（５秒）</a:t>
            </a:r>
            <a:endParaRPr lang="en-US" altLang="ja-JP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1646213" y="4155376"/>
            <a:ext cx="2837008" cy="8572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LED</a:t>
            </a:r>
            <a:r>
              <a:rPr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が</a:t>
            </a:r>
            <a:r>
              <a:rPr lang="ja-JP" altLang="en-US" dirty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点灯</a:t>
            </a:r>
            <a:r>
              <a:rPr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（２０秒）</a:t>
            </a:r>
            <a:endParaRPr lang="en-US" altLang="ja-JP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1646213" y="5310487"/>
            <a:ext cx="2837008" cy="8572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LED</a:t>
            </a:r>
            <a:r>
              <a:rPr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が消灯</a:t>
            </a:r>
            <a:endParaRPr lang="en-US" altLang="ja-JP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12" name="右中かっこ 11"/>
          <p:cNvSpPr/>
          <p:nvPr/>
        </p:nvSpPr>
        <p:spPr>
          <a:xfrm>
            <a:off x="4518733" y="4155376"/>
            <a:ext cx="248576" cy="857205"/>
          </a:xfrm>
          <a:prstGeom prst="rightBrace">
            <a:avLst>
              <a:gd name="adj1" fmla="val 40476"/>
              <a:gd name="adj2" fmla="val 2203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右中かっこ 12"/>
          <p:cNvSpPr/>
          <p:nvPr/>
        </p:nvSpPr>
        <p:spPr>
          <a:xfrm>
            <a:off x="4518733" y="3025125"/>
            <a:ext cx="248576" cy="857205"/>
          </a:xfrm>
          <a:prstGeom prst="rightBrace">
            <a:avLst>
              <a:gd name="adj1" fmla="val 40476"/>
              <a:gd name="adj2" fmla="val 2514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 flipH="1">
            <a:off x="4802821" y="3084395"/>
            <a:ext cx="3590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導電織物に触れないでください。</a:t>
            </a:r>
            <a:endParaRPr kumimoji="1" lang="ja-JP" altLang="en-US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 flipH="1">
            <a:off x="4802821" y="4155376"/>
            <a:ext cx="359042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導電織物に触れてください。</a:t>
            </a:r>
            <a:endParaRPr lang="en-US" altLang="ja-JP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  <a:p>
            <a:r>
              <a:rPr kumimoji="1" lang="ja-JP" altLang="en-US" sz="14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（</a:t>
            </a:r>
            <a:r>
              <a:rPr lang="ja-JP" altLang="en-US" sz="14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触り続ける必要はありません。この間に、１回以上触ればオッケーです。）</a:t>
            </a:r>
            <a:endParaRPr kumimoji="1" lang="ja-JP" altLang="en-US" sz="1400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89874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配線図：</a:t>
            </a:r>
            <a:r>
              <a:rPr lang="en-US" altLang="ja-JP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Arduino</a:t>
            </a:r>
            <a:r>
              <a:rPr lang="ja-JP" altLang="en-US" dirty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 </a:t>
            </a:r>
            <a:r>
              <a:rPr lang="en-US" altLang="ja-JP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Uno R3</a:t>
            </a:r>
            <a:endParaRPr kumimoji="1" lang="ja-JP" altLang="en-US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8" y="2143698"/>
            <a:ext cx="8939748" cy="402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045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プログラム：</a:t>
            </a:r>
            <a:r>
              <a:rPr lang="en-US" altLang="ja-JP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Arduino</a:t>
            </a:r>
            <a:r>
              <a:rPr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 </a:t>
            </a:r>
            <a:r>
              <a:rPr lang="en-US" altLang="ja-JP" dirty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Uno R3</a:t>
            </a:r>
            <a:endParaRPr kumimoji="1" lang="ja-JP" altLang="en-US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690689"/>
            <a:ext cx="4668053" cy="48495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1690689"/>
            <a:ext cx="4158025" cy="32503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テキスト ボックス 4"/>
          <p:cNvSpPr txBox="1"/>
          <p:nvPr/>
        </p:nvSpPr>
        <p:spPr>
          <a:xfrm>
            <a:off x="628650" y="6371000"/>
            <a:ext cx="847757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ja-JP" sz="1600" dirty="0">
                <a:hlinkClick r:id="rId4"/>
              </a:rPr>
              <a:t>https://</a:t>
            </a:r>
            <a:r>
              <a:rPr lang="en-US" altLang="ja-JP" sz="1600" dirty="0" smtClean="0">
                <a:hlinkClick r:id="rId4"/>
              </a:rPr>
              <a:t>github.com/matsujirushi/TextileSensorKit/tree/master/Applications/Arduino/ArduinoUnoR3</a:t>
            </a:r>
            <a:endParaRPr lang="en-US" altLang="ja-JP" sz="1600" dirty="0" smtClean="0"/>
          </a:p>
        </p:txBody>
      </p:sp>
    </p:spTree>
    <p:extLst>
      <p:ext uri="{BB962C8B-B14F-4D97-AF65-F5344CB8AC3E}">
        <p14:creationId xmlns:p14="http://schemas.microsoft.com/office/powerpoint/2010/main" val="1864622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配線</a:t>
            </a:r>
            <a:r>
              <a:rPr lang="ja-JP" altLang="en-US" dirty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図</a:t>
            </a:r>
            <a:r>
              <a:rPr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：</a:t>
            </a:r>
            <a:r>
              <a:rPr lang="en-US" altLang="ja-JP" dirty="0" err="1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mbed</a:t>
            </a:r>
            <a:r>
              <a:rPr lang="en-US" altLang="ja-JP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 LPC1768</a:t>
            </a:r>
            <a:endParaRPr kumimoji="1" lang="ja-JP" altLang="en-US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2" y="2104845"/>
            <a:ext cx="9028036" cy="355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73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527</TotalTime>
  <Words>408</Words>
  <Application>Microsoft Office PowerPoint</Application>
  <PresentationFormat>画面に合わせる (4:3)</PresentationFormat>
  <Paragraphs>144</Paragraphs>
  <Slides>19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6" baseType="lpstr">
      <vt:lpstr>ＭＳ Ｐゴシック</vt:lpstr>
      <vt:lpstr>游ゴシック Light</vt:lpstr>
      <vt:lpstr>Arial</vt:lpstr>
      <vt:lpstr>Calibri</vt:lpstr>
      <vt:lpstr>Calibri Light</vt:lpstr>
      <vt:lpstr>Wingdings</vt:lpstr>
      <vt:lpstr>Office テーマ</vt:lpstr>
      <vt:lpstr>テキスタイルセンサーキット Textile Sensor Kit</vt:lpstr>
      <vt:lpstr>PowerPoint プレゼンテーション</vt:lpstr>
      <vt:lpstr>なにができるのか？</vt:lpstr>
      <vt:lpstr>内容物</vt:lpstr>
      <vt:lpstr>使い方</vt:lpstr>
      <vt:lpstr>キャリブレーション</vt:lpstr>
      <vt:lpstr>配線図：Arduino Uno R3</vt:lpstr>
      <vt:lpstr>プログラム：Arduino Uno R3</vt:lpstr>
      <vt:lpstr>配線図：mbed LPC1768</vt:lpstr>
      <vt:lpstr>プログラム：mbed LPC1768</vt:lpstr>
      <vt:lpstr>配線図：Netduino Plus2</vt:lpstr>
      <vt:lpstr>プログラム：Netduino Plus2</vt:lpstr>
      <vt:lpstr>問い合わせ先</vt:lpstr>
      <vt:lpstr>PowerPoint プレゼンテーション</vt:lpstr>
      <vt:lpstr>PowerPoint プレゼンテーション</vt:lpstr>
      <vt:lpstr>I2Cインターフェイス</vt:lpstr>
      <vt:lpstr>コマンド</vt:lpstr>
      <vt:lpstr>レスポンス</vt:lpstr>
      <vt:lpstr>キャリブレーション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takashi</dc:creator>
  <cp:lastModifiedBy>takashi</cp:lastModifiedBy>
  <cp:revision>37</cp:revision>
  <dcterms:created xsi:type="dcterms:W3CDTF">2015-06-11T08:16:58Z</dcterms:created>
  <dcterms:modified xsi:type="dcterms:W3CDTF">2015-07-17T11:39:48Z</dcterms:modified>
</cp:coreProperties>
</file>